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7" r:id="rId4"/>
    <p:sldId id="258" r:id="rId5"/>
    <p:sldId id="259" r:id="rId6"/>
    <p:sldId id="260" r:id="rId7"/>
    <p:sldId id="261" r:id="rId8"/>
    <p:sldId id="271" r:id="rId9"/>
    <p:sldId id="262" r:id="rId10"/>
    <p:sldId id="266" r:id="rId11"/>
    <p:sldId id="267" r:id="rId12"/>
    <p:sldId id="270" r:id="rId13"/>
    <p:sldId id="269"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624" autoAdjust="0"/>
  </p:normalViewPr>
  <p:slideViewPr>
    <p:cSldViewPr>
      <p:cViewPr varScale="1">
        <p:scale>
          <a:sx n="106" d="100"/>
          <a:sy n="106" d="100"/>
        </p:scale>
        <p:origin x="-16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2FBFD84-7B46-4627-984B-860D74AA13B3}" type="datetimeFigureOut">
              <a:rPr lang="en-US" smtClean="0"/>
              <a:pPr/>
              <a:t>4/8/2020</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44D489AF-602D-485D-A22F-BB5EB57C5BF3}"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FBFD84-7B46-4627-984B-860D74AA13B3}" type="datetimeFigureOut">
              <a:rPr lang="en-US" smtClean="0"/>
              <a:pPr/>
              <a:t>4/8/2020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D489AF-602D-485D-A22F-BB5EB57C5BF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FBFD84-7B46-4627-984B-860D74AA13B3}" type="datetimeFigureOut">
              <a:rPr lang="en-US" smtClean="0"/>
              <a:pPr/>
              <a:t>4/8/2020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D489AF-602D-485D-A22F-BB5EB57C5BF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FBFD84-7B46-4627-984B-860D74AA13B3}" type="datetimeFigureOut">
              <a:rPr lang="en-US" smtClean="0"/>
              <a:pPr/>
              <a:t>4/8/2020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D489AF-602D-485D-A22F-BB5EB57C5BF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2FBFD84-7B46-4627-984B-860D74AA13B3}" type="datetimeFigureOut">
              <a:rPr lang="en-US" smtClean="0"/>
              <a:pPr/>
              <a:t>4/8/2020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D489AF-602D-485D-A22F-BB5EB57C5BF3}"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2FBFD84-7B46-4627-984B-860D74AA13B3}" type="datetimeFigureOut">
              <a:rPr lang="en-US" smtClean="0"/>
              <a:pPr/>
              <a:t>4/8/2020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4D489AF-602D-485D-A22F-BB5EB57C5BF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2FBFD84-7B46-4627-984B-860D74AA13B3}" type="datetimeFigureOut">
              <a:rPr lang="en-US" smtClean="0"/>
              <a:pPr/>
              <a:t>4/8/2020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4D489AF-602D-485D-A22F-BB5EB57C5BF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2FBFD84-7B46-4627-984B-860D74AA13B3}" type="datetimeFigureOut">
              <a:rPr lang="en-US" smtClean="0"/>
              <a:pPr/>
              <a:t>4/8/2020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4D489AF-602D-485D-A22F-BB5EB57C5BF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FBFD84-7B46-4627-984B-860D74AA13B3}" type="datetimeFigureOut">
              <a:rPr lang="en-US" smtClean="0"/>
              <a:pPr/>
              <a:t>4/8/2020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4D489AF-602D-485D-A22F-BB5EB57C5BF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2FBFD84-7B46-4627-984B-860D74AA13B3}" type="datetimeFigureOut">
              <a:rPr lang="en-US" smtClean="0"/>
              <a:pPr/>
              <a:t>4/8/2020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4D489AF-602D-485D-A22F-BB5EB57C5BF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2FBFD84-7B46-4627-984B-860D74AA13B3}" type="datetimeFigureOut">
              <a:rPr lang="en-US" smtClean="0"/>
              <a:pPr/>
              <a:t>4/8/2020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44D489AF-602D-485D-A22F-BB5EB57C5BF3}"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2FBFD84-7B46-4627-984B-860D74AA13B3}" type="datetimeFigureOut">
              <a:rPr lang="en-US" smtClean="0"/>
              <a:pPr/>
              <a:t>4/8/2020</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4D489AF-602D-485D-A22F-BB5EB57C5BF3}"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docs.python.org/3.2/library/random.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dirty="0" smtClean="0"/>
              <a:t>DEVELOP A SIMULATOR FOR  GENERATING RANDOM NUMBER BETWEEN 1 AND 6</a:t>
            </a:r>
            <a:endParaRPr lang="en-IN" dirty="0"/>
          </a:p>
        </p:txBody>
      </p:sp>
      <p:sp>
        <p:nvSpPr>
          <p:cNvPr id="3" name="Subtitle 2"/>
          <p:cNvSpPr>
            <a:spLocks noGrp="1"/>
          </p:cNvSpPr>
          <p:nvPr>
            <p:ph type="subTitle" idx="1"/>
          </p:nvPr>
        </p:nvSpPr>
        <p:spPr>
          <a:xfrm>
            <a:off x="533400" y="4000504"/>
            <a:ext cx="7854696" cy="1500198"/>
          </a:xfrm>
        </p:spPr>
        <p:txBody>
          <a:bodyPr>
            <a:normAutofit/>
          </a:bodyPr>
          <a:lstStyle/>
          <a:p>
            <a:r>
              <a:rPr lang="en-IN" dirty="0" smtClean="0"/>
              <a:t>By: M. </a:t>
            </a:r>
            <a:r>
              <a:rPr lang="en-IN" dirty="0" err="1" smtClean="0"/>
              <a:t>Govinda</a:t>
            </a:r>
            <a:r>
              <a:rPr lang="en-IN" dirty="0" smtClean="0"/>
              <a:t> </a:t>
            </a:r>
            <a:r>
              <a:rPr lang="en-IN" dirty="0" err="1" smtClean="0"/>
              <a:t>Rao</a:t>
            </a:r>
            <a:endParaRPr lang="en-IN" dirty="0" smtClean="0"/>
          </a:p>
          <a:p>
            <a:r>
              <a:rPr lang="en-IN" smtClean="0"/>
              <a:t>PGT, Comp</a:t>
            </a:r>
            <a:r>
              <a:rPr lang="en-IN" dirty="0" smtClean="0"/>
              <a:t>. Sc.</a:t>
            </a:r>
          </a:p>
          <a:p>
            <a:endParaRPr lang="en-IN" dirty="0" smtClean="0"/>
          </a:p>
          <a:p>
            <a:endParaRPr lang="en-IN" dirty="0" smtClean="0"/>
          </a:p>
          <a:p>
            <a:endParaRPr lang="en-IN" dirty="0"/>
          </a:p>
        </p:txBody>
      </p:sp>
    </p:spTree>
  </p:cSld>
  <p:clrMapOvr>
    <a:masterClrMapping/>
  </p:clrMapOvr>
  <p:transition spd="med" advTm="300000">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u="sng" dirty="0" smtClean="0">
                <a:solidFill>
                  <a:srgbClr val="0070C0"/>
                </a:solidFill>
              </a:rPr>
              <a:t>USES OF SIMULATION</a:t>
            </a:r>
            <a:endParaRPr lang="en-IN" u="sng" dirty="0">
              <a:solidFill>
                <a:srgbClr val="0070C0"/>
              </a:solidFill>
            </a:endParaRPr>
          </a:p>
        </p:txBody>
      </p:sp>
      <p:sp>
        <p:nvSpPr>
          <p:cNvPr id="3" name="Content Placeholder 2"/>
          <p:cNvSpPr>
            <a:spLocks noGrp="1"/>
          </p:cNvSpPr>
          <p:nvPr>
            <p:ph idx="1"/>
          </p:nvPr>
        </p:nvSpPr>
        <p:spPr>
          <a:xfrm>
            <a:off x="457200" y="2326028"/>
            <a:ext cx="8229600" cy="2531732"/>
          </a:xfrm>
        </p:spPr>
        <p:txBody>
          <a:bodyPr>
            <a:normAutofit/>
          </a:bodyPr>
          <a:lstStyle/>
          <a:p>
            <a:r>
              <a:rPr lang="en-US" i="1" dirty="0" smtClean="0">
                <a:solidFill>
                  <a:srgbClr val="FF0000"/>
                </a:solidFill>
              </a:rPr>
              <a:t>Simulation</a:t>
            </a:r>
            <a:r>
              <a:rPr lang="en-US" dirty="0" smtClean="0">
                <a:solidFill>
                  <a:srgbClr val="FF0000"/>
                </a:solidFill>
              </a:rPr>
              <a:t> can solve real-world problems by modeling real-world processes to provide otherwise unobtainable information.</a:t>
            </a:r>
          </a:p>
          <a:p>
            <a:r>
              <a:rPr lang="en-US" dirty="0" smtClean="0">
                <a:solidFill>
                  <a:srgbClr val="FF0000"/>
                </a:solidFill>
              </a:rPr>
              <a:t>Computer simulation is used to predict the weather, design aircraft, create special effects for movies, etc.</a:t>
            </a:r>
          </a:p>
          <a:p>
            <a:endParaRPr lang="en-US" i="1" dirty="0" smtClean="0">
              <a:solidFill>
                <a:srgbClr val="FF0000"/>
              </a:solidFill>
            </a:endParaRPr>
          </a:p>
          <a:p>
            <a:endParaRPr lang="en-IN"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214422"/>
            <a:ext cx="8229600" cy="5110178"/>
          </a:xfrm>
        </p:spPr>
        <p:txBody>
          <a:bodyPr>
            <a:normAutofit/>
          </a:bodyPr>
          <a:lstStyle/>
          <a:p>
            <a:pPr algn="just"/>
            <a:r>
              <a:rPr lang="en-US" dirty="0" smtClean="0"/>
              <a:t>Simulations require events to occur with a certain likelihood. These sorts of simulations are called </a:t>
            </a:r>
            <a:r>
              <a:rPr lang="en-US" b="1" i="1" dirty="0" smtClean="0">
                <a:solidFill>
                  <a:srgbClr val="FF0000"/>
                </a:solidFill>
              </a:rPr>
              <a:t>Monte Carlo</a:t>
            </a:r>
            <a:r>
              <a:rPr lang="en-US" dirty="0" smtClean="0"/>
              <a:t> simulations because the results depend on </a:t>
            </a:r>
            <a:r>
              <a:rPr lang="en-US" dirty="0" smtClean="0">
                <a:latin typeface="Times New Roman" pitchFamily="16" charset="0"/>
              </a:rPr>
              <a:t>“</a:t>
            </a:r>
            <a:r>
              <a:rPr lang="en-US" dirty="0" smtClean="0"/>
              <a:t>chance</a:t>
            </a:r>
            <a:r>
              <a:rPr lang="en-US" dirty="0" smtClean="0">
                <a:latin typeface="Times New Roman" pitchFamily="16" charset="0"/>
              </a:rPr>
              <a:t>”</a:t>
            </a:r>
            <a:r>
              <a:rPr lang="en-US" dirty="0" smtClean="0"/>
              <a:t> probabilities.</a:t>
            </a:r>
          </a:p>
          <a:p>
            <a:pPr algn="just"/>
            <a:r>
              <a:rPr lang="en-US" dirty="0" smtClean="0"/>
              <a:t>A pseudorandom number generator works by starting with a </a:t>
            </a:r>
            <a:r>
              <a:rPr lang="en-US" i="1" dirty="0" smtClean="0"/>
              <a:t>seed</a:t>
            </a:r>
            <a:r>
              <a:rPr lang="en-US" dirty="0" smtClean="0"/>
              <a:t> value. This value is given to a function to produce a </a:t>
            </a:r>
            <a:r>
              <a:rPr lang="en-US" dirty="0" smtClean="0">
                <a:latin typeface="Times New Roman" pitchFamily="16" charset="0"/>
              </a:rPr>
              <a:t>“</a:t>
            </a:r>
            <a:r>
              <a:rPr lang="en-US" dirty="0" smtClean="0"/>
              <a:t>random</a:t>
            </a:r>
            <a:r>
              <a:rPr lang="en-US" dirty="0" smtClean="0">
                <a:latin typeface="Times New Roman" pitchFamily="16" charset="0"/>
              </a:rPr>
              <a:t>”</a:t>
            </a:r>
            <a:r>
              <a:rPr lang="en-US" dirty="0" smtClean="0"/>
              <a:t> number.</a:t>
            </a:r>
          </a:p>
          <a:p>
            <a:pPr algn="just"/>
            <a:r>
              <a:rPr lang="en-US" dirty="0" smtClean="0"/>
              <a:t>This sequence of numbers appears to be random, but if you start the process over again with the same seed number, you</a:t>
            </a:r>
            <a:r>
              <a:rPr lang="en-US" dirty="0" smtClean="0">
                <a:latin typeface="Times New Roman" pitchFamily="16" charset="0"/>
              </a:rPr>
              <a:t>’</a:t>
            </a:r>
            <a:r>
              <a:rPr lang="en-US" dirty="0" smtClean="0"/>
              <a:t>ll get the same sequence of </a:t>
            </a:r>
            <a:r>
              <a:rPr lang="en-US" dirty="0" smtClean="0">
                <a:latin typeface="Times New Roman" pitchFamily="16" charset="0"/>
              </a:rPr>
              <a:t>“</a:t>
            </a:r>
            <a:r>
              <a:rPr lang="en-US" dirty="0" smtClean="0"/>
              <a:t>random</a:t>
            </a:r>
            <a:r>
              <a:rPr lang="en-US" dirty="0" smtClean="0">
                <a:latin typeface="Times New Roman" pitchFamily="16" charset="0"/>
              </a:rPr>
              <a:t>”</a:t>
            </a:r>
            <a:r>
              <a:rPr lang="en-US" dirty="0" smtClean="0"/>
              <a:t> numbers.</a:t>
            </a:r>
          </a:p>
          <a:p>
            <a:pPr algn="just"/>
            <a:endParaRPr lang="en-US" dirty="0" smtClean="0"/>
          </a:p>
          <a:p>
            <a:endParaRPr lang="en-IN" dirty="0" smtClean="0"/>
          </a:p>
          <a:p>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CODING FOR SIMULATION OF DISE GENERATING 1 TO 6 NUMBER</a:t>
            </a:r>
            <a:endParaRPr lang="en-IN" dirty="0"/>
          </a:p>
        </p:txBody>
      </p:sp>
      <p:sp>
        <p:nvSpPr>
          <p:cNvPr id="3" name="Content Placeholder 2"/>
          <p:cNvSpPr>
            <a:spLocks noGrp="1"/>
          </p:cNvSpPr>
          <p:nvPr>
            <p:ph idx="1"/>
          </p:nvPr>
        </p:nvSpPr>
        <p:spPr/>
        <p:txBody>
          <a:bodyPr>
            <a:normAutofit fontScale="70000" lnSpcReduction="20000"/>
          </a:bodyPr>
          <a:lstStyle/>
          <a:p>
            <a:r>
              <a:rPr lang="en-IN" dirty="0" smtClean="0"/>
              <a:t>import random</a:t>
            </a:r>
          </a:p>
          <a:p>
            <a:endParaRPr lang="en-IN" dirty="0" smtClean="0"/>
          </a:p>
          <a:p>
            <a:r>
              <a:rPr lang="en-IN" dirty="0" smtClean="0"/>
              <a:t>question = input('Would you like to roll the dice [y/n]?\n')</a:t>
            </a:r>
          </a:p>
          <a:p>
            <a:endParaRPr lang="en-IN" dirty="0" smtClean="0"/>
          </a:p>
          <a:p>
            <a:r>
              <a:rPr lang="en-IN" dirty="0" smtClean="0"/>
              <a:t>while question != "n":</a:t>
            </a:r>
          </a:p>
          <a:p>
            <a:r>
              <a:rPr lang="en-IN" dirty="0" smtClean="0"/>
              <a:t> if question == "y":</a:t>
            </a:r>
          </a:p>
          <a:p>
            <a:r>
              <a:rPr lang="en-IN" dirty="0" smtClean="0"/>
              <a:t>   die1 = </a:t>
            </a:r>
            <a:r>
              <a:rPr lang="en-IN" dirty="0" err="1" smtClean="0"/>
              <a:t>random.randint</a:t>
            </a:r>
            <a:r>
              <a:rPr lang="en-IN" dirty="0" smtClean="0"/>
              <a:t>(1, 6)</a:t>
            </a:r>
          </a:p>
          <a:p>
            <a:r>
              <a:rPr lang="en-IN" dirty="0" smtClean="0"/>
              <a:t>   #die2 = </a:t>
            </a:r>
            <a:r>
              <a:rPr lang="en-IN" dirty="0" err="1" smtClean="0"/>
              <a:t>random.randint</a:t>
            </a:r>
            <a:r>
              <a:rPr lang="en-IN" dirty="0" smtClean="0"/>
              <a:t>(1, 6)</a:t>
            </a:r>
          </a:p>
          <a:p>
            <a:r>
              <a:rPr lang="en-IN" dirty="0" smtClean="0"/>
              <a:t>   print(die1)</a:t>
            </a:r>
          </a:p>
          <a:p>
            <a:r>
              <a:rPr lang="en-IN" dirty="0" smtClean="0"/>
              <a:t>   question = input('Would you like to roll the dice [y/n]?\n')</a:t>
            </a:r>
          </a:p>
          <a:p>
            <a:r>
              <a:rPr lang="en-IN" dirty="0" smtClean="0"/>
              <a:t> else:</a:t>
            </a:r>
          </a:p>
          <a:p>
            <a:r>
              <a:rPr lang="en-IN" dirty="0" smtClean="0"/>
              <a:t>   print('Invalid response. Please type "y" or "n".')</a:t>
            </a:r>
          </a:p>
          <a:p>
            <a:r>
              <a:rPr lang="en-IN" dirty="0" smtClean="0"/>
              <a:t>   question = input('Would you like to roll the dice [y/n]?\n')</a:t>
            </a:r>
          </a:p>
          <a:p>
            <a:endParaRPr lang="en-IN" dirty="0" smtClean="0"/>
          </a:p>
          <a:p>
            <a:r>
              <a:rPr lang="en-IN" dirty="0" smtClean="0"/>
              <a:t>print('Good-bye!')</a:t>
            </a: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HOME ASSINGMENT</a:t>
            </a:r>
            <a:endParaRPr lang="en-IN" dirty="0"/>
          </a:p>
        </p:txBody>
      </p:sp>
      <p:sp>
        <p:nvSpPr>
          <p:cNvPr id="3" name="Content Placeholder 2"/>
          <p:cNvSpPr>
            <a:spLocks noGrp="1"/>
          </p:cNvSpPr>
          <p:nvPr>
            <p:ph idx="1"/>
          </p:nvPr>
        </p:nvSpPr>
        <p:spPr/>
        <p:txBody>
          <a:bodyPr/>
          <a:lstStyle/>
          <a:p>
            <a:r>
              <a:rPr lang="en-IN" dirty="0" smtClean="0"/>
              <a:t>What is random no in  python ?</a:t>
            </a:r>
          </a:p>
          <a:p>
            <a:r>
              <a:rPr lang="en-IN" dirty="0" smtClean="0"/>
              <a:t>Define the </a:t>
            </a:r>
            <a:r>
              <a:rPr lang="en-IN" dirty="0" err="1" smtClean="0"/>
              <a:t>randint</a:t>
            </a:r>
            <a:r>
              <a:rPr lang="en-IN" dirty="0" smtClean="0"/>
              <a:t>()?</a:t>
            </a:r>
          </a:p>
          <a:p>
            <a:r>
              <a:rPr lang="en-IN" dirty="0" smtClean="0"/>
              <a:t>Which module should be imported to use </a:t>
            </a:r>
            <a:r>
              <a:rPr lang="en-IN" dirty="0" err="1" smtClean="0"/>
              <a:t>randomint</a:t>
            </a:r>
            <a:r>
              <a:rPr lang="en-IN" dirty="0" smtClean="0"/>
              <a:t> function.</a:t>
            </a:r>
          </a:p>
          <a:p>
            <a:r>
              <a:rPr lang="en-IN" dirty="0" smtClean="0"/>
              <a:t>Write a statement to generate random no(100 to 199).</a:t>
            </a:r>
          </a:p>
          <a:p>
            <a:endParaRPr lang="en-IN" dirty="0" smtClean="0"/>
          </a:p>
          <a:p>
            <a:endParaRPr lang="en-IN" dirty="0" smtClean="0"/>
          </a:p>
          <a:p>
            <a:endParaRPr lang="en-IN" dirty="0" smtClean="0"/>
          </a:p>
          <a:p>
            <a:pPr>
              <a:buNone/>
            </a:pPr>
            <a:r>
              <a:rPr lang="en-IN" dirty="0" smtClean="0"/>
              <a:t>.</a:t>
            </a:r>
          </a:p>
          <a:p>
            <a:pPr>
              <a:buNone/>
            </a:pPr>
            <a:endParaRPr lang="en-IN" dirty="0" smtClean="0"/>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vert="horz" anchor="ctr">
            <a:normAutofit/>
          </a:bodyPr>
          <a:lstStyle/>
          <a:p>
            <a:pPr algn="ctr">
              <a:buNone/>
            </a:pPr>
            <a:r>
              <a:rPr lang="en-IN" sz="6600" b="1" dirty="0" smtClean="0">
                <a:solidFill>
                  <a:srgbClr val="0070C0"/>
                </a:solidFill>
                <a:effectLst>
                  <a:outerShdw blurRad="50800" dist="50800" dir="7200000" algn="ctr" rotWithShape="0">
                    <a:srgbClr val="000000">
                      <a:alpha val="83000"/>
                    </a:srgbClr>
                  </a:outerShdw>
                </a:effectLst>
              </a:rPr>
              <a:t>THANKS</a:t>
            </a:r>
            <a:endParaRPr lang="en-IN" sz="6600" b="1" dirty="0">
              <a:solidFill>
                <a:srgbClr val="0070C0"/>
              </a:solidFill>
              <a:effectLst>
                <a:outerShdw blurRad="50800" dist="50800" dir="7200000" algn="ctr" rotWithShape="0">
                  <a:srgbClr val="000000">
                    <a:alpha val="83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solidFill>
                  <a:srgbClr val="0070C0"/>
                </a:solidFill>
              </a:rPr>
              <a:t>Prerequisite:</a:t>
            </a:r>
            <a:br>
              <a:rPr lang="en-IN" dirty="0" smtClean="0">
                <a:solidFill>
                  <a:srgbClr val="0070C0"/>
                </a:solidFill>
              </a:rPr>
            </a:br>
            <a:endParaRPr lang="en-IN" dirty="0">
              <a:solidFill>
                <a:srgbClr val="0070C0"/>
              </a:solidFill>
            </a:endParaRPr>
          </a:p>
        </p:txBody>
      </p:sp>
      <p:sp>
        <p:nvSpPr>
          <p:cNvPr id="3" name="Content Placeholder 2"/>
          <p:cNvSpPr>
            <a:spLocks noGrp="1"/>
          </p:cNvSpPr>
          <p:nvPr>
            <p:ph idx="1"/>
          </p:nvPr>
        </p:nvSpPr>
        <p:spPr/>
        <p:txBody>
          <a:bodyPr>
            <a:normAutofit/>
          </a:bodyPr>
          <a:lstStyle/>
          <a:p>
            <a:pPr algn="just"/>
            <a:r>
              <a:rPr lang="en-IN" sz="3600" dirty="0" smtClean="0"/>
              <a:t>What is random number in common language ?</a:t>
            </a:r>
          </a:p>
          <a:p>
            <a:pPr algn="just"/>
            <a:r>
              <a:rPr lang="en-IN" sz="3600" dirty="0" smtClean="0"/>
              <a:t>What is function?</a:t>
            </a:r>
          </a:p>
          <a:p>
            <a:pPr algn="just"/>
            <a:r>
              <a:rPr lang="en-IN" sz="3600" dirty="0" smtClean="0"/>
              <a:t>What is inbuilt function ?</a:t>
            </a:r>
          </a:p>
          <a:p>
            <a:pPr algn="just"/>
            <a:r>
              <a:rPr lang="en-IN" sz="3600" dirty="0" smtClean="0"/>
              <a:t>How we include header file in the python program ?</a:t>
            </a:r>
            <a:endParaRPr lang="en-IN"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ANS ?</a:t>
            </a:r>
            <a:endParaRPr lang="en-IN" dirty="0"/>
          </a:p>
        </p:txBody>
      </p:sp>
      <p:sp>
        <p:nvSpPr>
          <p:cNvPr id="3" name="Content Placeholder 2"/>
          <p:cNvSpPr>
            <a:spLocks noGrp="1"/>
          </p:cNvSpPr>
          <p:nvPr>
            <p:ph idx="1"/>
          </p:nvPr>
        </p:nvSpPr>
        <p:spPr/>
        <p:txBody>
          <a:bodyPr>
            <a:noAutofit/>
          </a:bodyPr>
          <a:lstStyle/>
          <a:p>
            <a:pPr algn="just">
              <a:buFont typeface="Wingdings" pitchFamily="2" charset="2"/>
              <a:buChar char="Ø"/>
            </a:pPr>
            <a:r>
              <a:rPr lang="en-IN" dirty="0" smtClean="0"/>
              <a:t>Made</a:t>
            </a:r>
            <a:r>
              <a:rPr lang="en-IN" dirty="0"/>
              <a:t>, done, or </a:t>
            </a:r>
            <a:r>
              <a:rPr lang="en-IN" dirty="0" smtClean="0"/>
              <a:t>happening, </a:t>
            </a:r>
            <a:r>
              <a:rPr lang="en-IN" dirty="0"/>
              <a:t>without method or conscious decision</a:t>
            </a:r>
            <a:r>
              <a:rPr lang="en-IN" dirty="0" smtClean="0"/>
              <a:t>.</a:t>
            </a:r>
          </a:p>
          <a:p>
            <a:pPr algn="just">
              <a:buFont typeface="Wingdings" pitchFamily="2" charset="2"/>
              <a:buChar char="Ø"/>
            </a:pPr>
            <a:r>
              <a:rPr lang="en-IN" dirty="0" smtClean="0"/>
              <a:t>It is set of instruction under  one umbrella/ name  to  perform a particular  task .</a:t>
            </a:r>
          </a:p>
          <a:p>
            <a:pPr algn="just">
              <a:buFont typeface="Wingdings" pitchFamily="2" charset="2"/>
              <a:buChar char="Ø"/>
            </a:pPr>
            <a:r>
              <a:rPr lang="en-IN" dirty="0" smtClean="0"/>
              <a:t>Functions used in the python by importing the specific module for various inbuilt function.</a:t>
            </a:r>
          </a:p>
          <a:p>
            <a:pPr algn="just">
              <a:buFont typeface="Wingdings" pitchFamily="2" charset="2"/>
              <a:buChar char="Ø"/>
            </a:pPr>
            <a:r>
              <a:rPr lang="en-IN" dirty="0" smtClean="0"/>
              <a:t> With the help of  import keyword</a:t>
            </a:r>
          </a:p>
          <a:p>
            <a:pPr algn="just">
              <a:buNone/>
            </a:pPr>
            <a:r>
              <a:rPr lang="en-IN" dirty="0" smtClean="0"/>
              <a:t>		# import [</a:t>
            </a:r>
            <a:r>
              <a:rPr lang="en-IN" dirty="0" err="1" smtClean="0"/>
              <a:t>moudule</a:t>
            </a:r>
            <a:r>
              <a:rPr lang="en-IN" dirty="0" smtClean="0"/>
              <a:t> name]</a:t>
            </a:r>
          </a:p>
          <a:p>
            <a:pPr algn="just">
              <a:buFont typeface="Wingdings" pitchFamily="2" charset="2"/>
              <a:buChar char="Ø"/>
            </a:pPr>
            <a:endParaRPr lang="en-IN" dirty="0"/>
          </a:p>
          <a:p>
            <a:pPr algn="just">
              <a:buNone/>
            </a:pPr>
            <a:r>
              <a:rPr lang="en-IN" dirty="0"/>
              <a:t/>
            </a:r>
            <a:br>
              <a:rPr lang="en-IN" dirty="0"/>
            </a:b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1143000"/>
          </a:xfrm>
        </p:spPr>
        <p:txBody>
          <a:bodyPr/>
          <a:lstStyle/>
          <a:p>
            <a:r>
              <a:rPr lang="en-IN" dirty="0" smtClean="0">
                <a:solidFill>
                  <a:srgbClr val="0070C0"/>
                </a:solidFill>
              </a:rPr>
              <a:t>How to generator Random no</a:t>
            </a:r>
            <a:endParaRPr lang="en-IN" dirty="0">
              <a:solidFill>
                <a:srgbClr val="0070C0"/>
              </a:solidFill>
            </a:endParaRPr>
          </a:p>
        </p:txBody>
      </p:sp>
      <p:sp>
        <p:nvSpPr>
          <p:cNvPr id="3" name="Content Placeholder 2"/>
          <p:cNvSpPr>
            <a:spLocks noGrp="1"/>
          </p:cNvSpPr>
          <p:nvPr>
            <p:ph idx="1"/>
          </p:nvPr>
        </p:nvSpPr>
        <p:spPr>
          <a:xfrm>
            <a:off x="457200" y="1643050"/>
            <a:ext cx="8229600" cy="4389120"/>
          </a:xfrm>
        </p:spPr>
        <p:txBody>
          <a:bodyPr>
            <a:noAutofit/>
          </a:bodyPr>
          <a:lstStyle/>
          <a:p>
            <a:pPr marL="514350" indent="-514350" algn="just">
              <a:buNone/>
            </a:pPr>
            <a:r>
              <a:rPr lang="en-IN" sz="2400" dirty="0" smtClean="0"/>
              <a:t>1. </a:t>
            </a:r>
            <a:r>
              <a:rPr lang="en-IN" sz="2400" dirty="0" smtClean="0">
                <a:solidFill>
                  <a:srgbClr val="7030A0"/>
                </a:solidFill>
              </a:rPr>
              <a:t>Import the random module in the program by the following syntax</a:t>
            </a:r>
          </a:p>
          <a:p>
            <a:pPr marL="514350" indent="-514350" algn="just">
              <a:buNone/>
            </a:pPr>
            <a:r>
              <a:rPr lang="en-IN" sz="2400" dirty="0" smtClean="0">
                <a:solidFill>
                  <a:srgbClr val="7030A0"/>
                </a:solidFill>
              </a:rPr>
              <a:t>	# import random</a:t>
            </a:r>
          </a:p>
          <a:p>
            <a:pPr algn="just">
              <a:buNone/>
            </a:pPr>
            <a:r>
              <a:rPr lang="en-IN" sz="2400" dirty="0" smtClean="0">
                <a:solidFill>
                  <a:srgbClr val="7030A0"/>
                </a:solidFill>
              </a:rPr>
              <a:t>2.  This module implements pseudo-random number generators for various distributions.</a:t>
            </a:r>
          </a:p>
          <a:p>
            <a:pPr algn="just">
              <a:buNone/>
            </a:pPr>
            <a:r>
              <a:rPr lang="en-IN" sz="2400" dirty="0" smtClean="0">
                <a:solidFill>
                  <a:srgbClr val="7030A0"/>
                </a:solidFill>
              </a:rPr>
              <a:t>3. Almost all module functions depend on the basic function </a:t>
            </a:r>
            <a:r>
              <a:rPr lang="en-IN" sz="2400" dirty="0" smtClean="0">
                <a:solidFill>
                  <a:srgbClr val="7030A0"/>
                </a:solidFill>
                <a:hlinkClick r:id="rId2" tooltip="random: Generate pseudo-random numbers with various common distributions."/>
              </a:rPr>
              <a:t>random()</a:t>
            </a:r>
            <a:r>
              <a:rPr lang="en-IN" sz="2400" dirty="0" smtClean="0">
                <a:solidFill>
                  <a:srgbClr val="7030A0"/>
                </a:solidFill>
              </a:rPr>
              <a:t>, which generates a random float uniformly in the semi-open range [0.0, 1.0). The </a:t>
            </a:r>
            <a:r>
              <a:rPr lang="en-IN" sz="2400" dirty="0" err="1" smtClean="0">
                <a:solidFill>
                  <a:srgbClr val="7030A0"/>
                </a:solidFill>
              </a:rPr>
              <a:t>Mersenne</a:t>
            </a:r>
            <a:r>
              <a:rPr lang="en-IN" sz="2400" dirty="0" smtClean="0">
                <a:solidFill>
                  <a:srgbClr val="7030A0"/>
                </a:solidFill>
              </a:rPr>
              <a:t> Twister is one of the most extensively tested random number generators in existence. However, being completely deterministic, it is not suitable for all purposes, and is completely unsuitable for cryptographic purposes.</a:t>
            </a:r>
          </a:p>
          <a:p>
            <a:pPr algn="just">
              <a:buNone/>
            </a:pPr>
            <a:r>
              <a:rPr lang="en-IN" sz="2400" dirty="0" smtClean="0"/>
              <a:t/>
            </a:r>
            <a:br>
              <a:rPr lang="en-IN" sz="2400" dirty="0" smtClean="0"/>
            </a:br>
            <a:r>
              <a:rPr lang="en-IN" sz="2400" dirty="0" smtClean="0"/>
              <a:t/>
            </a:r>
            <a:br>
              <a:rPr lang="en-IN" sz="2400" dirty="0" smtClean="0"/>
            </a:br>
            <a:r>
              <a:rPr lang="en-IN" sz="2400" dirty="0" smtClean="0"/>
              <a:t>													</a:t>
            </a:r>
            <a:endParaRPr lang="en-IN"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28596" y="357166"/>
            <a:ext cx="8429684" cy="5740409"/>
          </a:xfrm>
        </p:spPr>
        <p:txBody>
          <a:bodyPr>
            <a:normAutofit fontScale="77500" lnSpcReduction="20000"/>
          </a:bodyPr>
          <a:lstStyle/>
          <a:p>
            <a:r>
              <a:rPr lang="en-US" dirty="0" smtClean="0"/>
              <a:t>The </a:t>
            </a:r>
            <a:r>
              <a:rPr lang="en-US" dirty="0" smtClean="0">
                <a:latin typeface="Courier New" pitchFamily="49" charset="0"/>
              </a:rPr>
              <a:t>random</a:t>
            </a:r>
            <a:r>
              <a:rPr lang="en-US" dirty="0" smtClean="0"/>
              <a:t> function is used to generate pseudorandom floating point values.</a:t>
            </a:r>
          </a:p>
          <a:p>
            <a:r>
              <a:rPr lang="en-US" dirty="0" smtClean="0"/>
              <a:t>It takes no parameters and returns values uniformly distributed between 0 and 1 (including 0 but excluding 1).</a:t>
            </a:r>
          </a:p>
          <a:p>
            <a:endParaRPr lang="en-IN" dirty="0" smtClean="0"/>
          </a:p>
          <a:p>
            <a:pPr>
              <a:lnSpc>
                <a:spcPct val="90000"/>
              </a:lnSpc>
              <a:buNone/>
            </a:pPr>
            <a:r>
              <a:rPr lang="en-US" dirty="0" smtClean="0">
                <a:latin typeface="Courier New" pitchFamily="49" charset="0"/>
              </a:rPr>
              <a:t>&gt;&gt;&gt; from random import random</a:t>
            </a:r>
          </a:p>
          <a:p>
            <a:pPr>
              <a:lnSpc>
                <a:spcPct val="90000"/>
              </a:lnSpc>
              <a:buNone/>
            </a:pPr>
            <a:r>
              <a:rPr lang="en-US" dirty="0" smtClean="0">
                <a:latin typeface="Courier New" pitchFamily="49" charset="0"/>
              </a:rPr>
              <a:t>&gt;&gt;&gt; random()</a:t>
            </a:r>
          </a:p>
          <a:p>
            <a:pPr>
              <a:lnSpc>
                <a:spcPct val="90000"/>
              </a:lnSpc>
              <a:buNone/>
            </a:pPr>
            <a:r>
              <a:rPr lang="en-US" dirty="0" smtClean="0">
                <a:latin typeface="Courier New" pitchFamily="49" charset="0"/>
              </a:rPr>
              <a:t>0.79432800912898816</a:t>
            </a:r>
          </a:p>
          <a:p>
            <a:pPr>
              <a:lnSpc>
                <a:spcPct val="90000"/>
              </a:lnSpc>
              <a:buNone/>
            </a:pPr>
            <a:r>
              <a:rPr lang="en-US" dirty="0" smtClean="0">
                <a:latin typeface="Courier New" pitchFamily="49" charset="0"/>
              </a:rPr>
              <a:t>&gt;&gt;&gt; random()</a:t>
            </a:r>
          </a:p>
          <a:p>
            <a:pPr>
              <a:lnSpc>
                <a:spcPct val="90000"/>
              </a:lnSpc>
              <a:buNone/>
            </a:pPr>
            <a:r>
              <a:rPr lang="en-US" dirty="0" smtClean="0">
                <a:latin typeface="Courier New" pitchFamily="49" charset="0"/>
              </a:rPr>
              <a:t>0.00049858619405451776</a:t>
            </a:r>
          </a:p>
          <a:p>
            <a:pPr>
              <a:lnSpc>
                <a:spcPct val="90000"/>
              </a:lnSpc>
              <a:buNone/>
            </a:pPr>
            <a:r>
              <a:rPr lang="en-US" dirty="0" smtClean="0">
                <a:latin typeface="Courier New" pitchFamily="49" charset="0"/>
              </a:rPr>
              <a:t>&gt;&gt;&gt; random()</a:t>
            </a:r>
          </a:p>
          <a:p>
            <a:pPr>
              <a:lnSpc>
                <a:spcPct val="90000"/>
              </a:lnSpc>
              <a:buNone/>
            </a:pPr>
            <a:r>
              <a:rPr lang="en-US" dirty="0" smtClean="0">
                <a:latin typeface="Courier New" pitchFamily="49" charset="0"/>
              </a:rPr>
              <a:t>0.1341231400816878</a:t>
            </a:r>
          </a:p>
          <a:p>
            <a:pPr>
              <a:lnSpc>
                <a:spcPct val="90000"/>
              </a:lnSpc>
              <a:buNone/>
            </a:pPr>
            <a:r>
              <a:rPr lang="en-US" dirty="0" smtClean="0">
                <a:latin typeface="Courier New" pitchFamily="49" charset="0"/>
              </a:rPr>
              <a:t>&gt;&gt;&gt; random()</a:t>
            </a:r>
          </a:p>
          <a:p>
            <a:pPr>
              <a:lnSpc>
                <a:spcPct val="90000"/>
              </a:lnSpc>
              <a:buNone/>
            </a:pPr>
            <a:r>
              <a:rPr lang="en-US" dirty="0" smtClean="0">
                <a:latin typeface="Courier New" pitchFamily="49" charset="0"/>
              </a:rPr>
              <a:t>0.98724554535361653</a:t>
            </a:r>
          </a:p>
          <a:p>
            <a:pPr>
              <a:lnSpc>
                <a:spcPct val="90000"/>
              </a:lnSpc>
              <a:buNone/>
            </a:pPr>
            <a:r>
              <a:rPr lang="en-US" dirty="0" smtClean="0">
                <a:latin typeface="Courier New" pitchFamily="49" charset="0"/>
              </a:rPr>
              <a:t>&gt;&gt;&gt; random()</a:t>
            </a:r>
          </a:p>
          <a:p>
            <a:pPr>
              <a:lnSpc>
                <a:spcPct val="90000"/>
              </a:lnSpc>
              <a:buNone/>
            </a:pPr>
            <a:r>
              <a:rPr lang="en-US" dirty="0" smtClean="0">
                <a:latin typeface="Courier New" pitchFamily="49" charset="0"/>
              </a:rPr>
              <a:t>0.21429424175032197</a:t>
            </a:r>
          </a:p>
          <a:p>
            <a:pPr>
              <a:lnSpc>
                <a:spcPct val="90000"/>
              </a:lnSpc>
              <a:buNone/>
            </a:pPr>
            <a:r>
              <a:rPr lang="en-US" dirty="0" smtClean="0">
                <a:latin typeface="Courier New" pitchFamily="49" charset="0"/>
              </a:rPr>
              <a:t>&gt;&gt;&gt; random()</a:t>
            </a:r>
          </a:p>
          <a:p>
            <a:pPr>
              <a:lnSpc>
                <a:spcPct val="90000"/>
              </a:lnSpc>
              <a:buNone/>
            </a:pPr>
            <a:r>
              <a:rPr lang="en-US" dirty="0" smtClean="0">
                <a:latin typeface="Courier New" pitchFamily="49" charset="0"/>
              </a:rPr>
              <a:t>0.23903583712127141</a:t>
            </a:r>
          </a:p>
          <a:p>
            <a:pPr>
              <a:lnSpc>
                <a:spcPct val="90000"/>
              </a:lnSpc>
              <a:buNone/>
            </a:pPr>
            <a:r>
              <a:rPr lang="en-US" dirty="0" smtClean="0">
                <a:latin typeface="Courier New" pitchFamily="49" charset="0"/>
              </a:rPr>
              <a:t>&gt;&gt;&gt; random()</a:t>
            </a:r>
          </a:p>
          <a:p>
            <a:pPr>
              <a:lnSpc>
                <a:spcPct val="90000"/>
              </a:lnSpc>
              <a:buNone/>
            </a:pPr>
            <a:r>
              <a:rPr lang="en-US" dirty="0" smtClean="0">
                <a:latin typeface="Courier New" pitchFamily="49" charset="0"/>
              </a:rPr>
              <a:t>0.72918328843408919</a:t>
            </a:r>
          </a:p>
          <a:p>
            <a:endParaRPr lang="en-IN" dirty="0" smtClean="0"/>
          </a:p>
          <a:p>
            <a:pPr algn="just"/>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0070C0"/>
                </a:solidFill>
              </a:rPr>
              <a:t>RandRange() Function</a:t>
            </a:r>
            <a:endParaRPr lang="en-IN" dirty="0">
              <a:solidFill>
                <a:srgbClr val="0070C0"/>
              </a:solidFill>
            </a:endParaRPr>
          </a:p>
        </p:txBody>
      </p:sp>
      <p:sp>
        <p:nvSpPr>
          <p:cNvPr id="3" name="Content Placeholder 2"/>
          <p:cNvSpPr>
            <a:spLocks noGrp="1"/>
          </p:cNvSpPr>
          <p:nvPr>
            <p:ph idx="1"/>
          </p:nvPr>
        </p:nvSpPr>
        <p:spPr/>
        <p:txBody>
          <a:bodyPr/>
          <a:lstStyle/>
          <a:p>
            <a:pPr algn="just"/>
            <a:r>
              <a:rPr lang="en-US" dirty="0" smtClean="0"/>
              <a:t>The </a:t>
            </a:r>
            <a:r>
              <a:rPr lang="en-US" dirty="0" err="1" smtClean="0">
                <a:latin typeface="Courier New" pitchFamily="49" charset="0"/>
              </a:rPr>
              <a:t>randrange</a:t>
            </a:r>
            <a:r>
              <a:rPr lang="en-US" dirty="0" smtClean="0"/>
              <a:t> function is used to select a pseudorandom </a:t>
            </a:r>
            <a:r>
              <a:rPr lang="en-US" dirty="0" err="1" smtClean="0"/>
              <a:t>int</a:t>
            </a:r>
            <a:r>
              <a:rPr lang="en-US" dirty="0" smtClean="0"/>
              <a:t> from a given range.</a:t>
            </a:r>
          </a:p>
          <a:p>
            <a:pPr algn="just"/>
            <a:r>
              <a:rPr lang="en-IN" dirty="0" smtClean="0">
                <a:solidFill>
                  <a:srgbClr val="FF0000"/>
                </a:solidFill>
              </a:rPr>
              <a:t>Example:</a:t>
            </a:r>
          </a:p>
          <a:p>
            <a:pPr algn="just">
              <a:buNone/>
            </a:pPr>
            <a:r>
              <a:rPr lang="en-US" dirty="0" smtClean="0">
                <a:latin typeface="Courier New" pitchFamily="49" charset="0"/>
              </a:rPr>
              <a:t> </a:t>
            </a:r>
            <a:r>
              <a:rPr lang="en-US" dirty="0" err="1" smtClean="0">
                <a:latin typeface="Courier New" pitchFamily="49" charset="0"/>
              </a:rPr>
              <a:t>randrange</a:t>
            </a:r>
            <a:r>
              <a:rPr lang="en-US" dirty="0" smtClean="0">
                <a:latin typeface="Courier New" pitchFamily="49" charset="0"/>
              </a:rPr>
              <a:t>(1,7)</a:t>
            </a:r>
            <a:r>
              <a:rPr lang="en-US" dirty="0" smtClean="0"/>
              <a:t> returns some number from </a:t>
            </a:r>
            <a:r>
              <a:rPr lang="en-US" dirty="0" smtClean="0">
                <a:latin typeface="Courier New" pitchFamily="49" charset="0"/>
              </a:rPr>
              <a:t>[1,2,3,4,6]</a:t>
            </a:r>
            <a:r>
              <a:rPr lang="en-US" dirty="0" smtClean="0"/>
              <a:t> </a:t>
            </a:r>
          </a:p>
          <a:p>
            <a:pPr algn="just">
              <a:buNone/>
            </a:pPr>
            <a:r>
              <a:rPr lang="en-US" dirty="0" smtClean="0"/>
              <a:t>   and </a:t>
            </a:r>
            <a:r>
              <a:rPr lang="en-US" dirty="0" err="1" smtClean="0">
                <a:latin typeface="Courier New" pitchFamily="49" charset="0"/>
              </a:rPr>
              <a:t>randrange</a:t>
            </a:r>
            <a:r>
              <a:rPr lang="en-US" dirty="0" smtClean="0">
                <a:latin typeface="Courier New" pitchFamily="49" charset="0"/>
              </a:rPr>
              <a:t>(5,105,5)</a:t>
            </a:r>
            <a:r>
              <a:rPr lang="en-US" dirty="0" smtClean="0"/>
              <a:t> returns a multiple of 5 between 5 and 100, inclusive.</a:t>
            </a:r>
            <a:endParaRPr lang="en-IN" dirty="0" smtClean="0">
              <a:solidFill>
                <a:srgbClr val="FF0000"/>
              </a:solidFill>
            </a:endParaRPr>
          </a:p>
          <a:p>
            <a:pPr algn="just">
              <a:buNone/>
            </a:pPr>
            <a:endParaRPr lang="en-IN"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17589"/>
            <a:ext cx="8229600" cy="5697559"/>
          </a:xfrm>
        </p:spPr>
        <p:txBody>
          <a:bodyPr>
            <a:normAutofit fontScale="77500" lnSpcReduction="20000"/>
          </a:bodyPr>
          <a:lstStyle/>
          <a:p>
            <a:pPr>
              <a:lnSpc>
                <a:spcPct val="90000"/>
              </a:lnSpc>
              <a:buNone/>
            </a:pPr>
            <a:r>
              <a:rPr lang="en-US" sz="5400" dirty="0" smtClean="0"/>
              <a:t>  Each call to </a:t>
            </a:r>
            <a:r>
              <a:rPr lang="en-US" sz="5400" dirty="0" err="1" smtClean="0">
                <a:solidFill>
                  <a:srgbClr val="FF0000"/>
                </a:solidFill>
                <a:latin typeface="Courier New" pitchFamily="49" charset="0"/>
              </a:rPr>
              <a:t>randrange</a:t>
            </a:r>
            <a:r>
              <a:rPr lang="en-US" sz="5400" dirty="0" smtClean="0">
                <a:solidFill>
                  <a:srgbClr val="FF0000"/>
                </a:solidFill>
                <a:latin typeface="Courier New" pitchFamily="49" charset="0"/>
              </a:rPr>
              <a:t>()</a:t>
            </a:r>
            <a:r>
              <a:rPr lang="en-US" sz="5400" dirty="0" smtClean="0"/>
              <a:t> generates a new pseudorandom int.</a:t>
            </a:r>
          </a:p>
          <a:p>
            <a:pPr>
              <a:lnSpc>
                <a:spcPct val="90000"/>
              </a:lnSpc>
              <a:buNone/>
            </a:pPr>
            <a:r>
              <a:rPr lang="en-US" b="1" dirty="0" smtClean="0">
                <a:solidFill>
                  <a:srgbClr val="FF0000"/>
                </a:solidFill>
                <a:latin typeface="Courier New" pitchFamily="49" charset="0"/>
              </a:rPr>
              <a:t>&gt;&gt;&gt; from random import </a:t>
            </a:r>
            <a:r>
              <a:rPr lang="en-US" b="1" dirty="0" err="1" smtClean="0">
                <a:solidFill>
                  <a:srgbClr val="FF0000"/>
                </a:solidFill>
                <a:latin typeface="Courier New" pitchFamily="49" charset="0"/>
              </a:rPr>
              <a:t>randrange</a:t>
            </a:r>
            <a:endParaRPr lang="en-US" b="1" dirty="0" smtClean="0">
              <a:solidFill>
                <a:srgbClr val="FF0000"/>
              </a:solidFill>
              <a:latin typeface="Courier New" pitchFamily="49" charset="0"/>
            </a:endParaRPr>
          </a:p>
          <a:p>
            <a:pPr>
              <a:lnSpc>
                <a:spcPct val="90000"/>
              </a:lnSpc>
              <a:buNone/>
            </a:pPr>
            <a:r>
              <a:rPr lang="en-US" b="1" dirty="0" smtClean="0">
                <a:solidFill>
                  <a:srgbClr val="FF0000"/>
                </a:solidFill>
                <a:latin typeface="Courier New" pitchFamily="49" charset="0"/>
              </a:rPr>
              <a:t>&gt;&gt;&gt; </a:t>
            </a:r>
            <a:r>
              <a:rPr lang="en-US" b="1" dirty="0" err="1" smtClean="0">
                <a:solidFill>
                  <a:srgbClr val="FF0000"/>
                </a:solidFill>
                <a:latin typeface="Courier New" pitchFamily="49" charset="0"/>
              </a:rPr>
              <a:t>randrange</a:t>
            </a:r>
            <a:r>
              <a:rPr lang="en-US" b="1" dirty="0" smtClean="0">
                <a:solidFill>
                  <a:srgbClr val="FF0000"/>
                </a:solidFill>
                <a:latin typeface="Courier New" pitchFamily="49" charset="0"/>
              </a:rPr>
              <a:t>(1,6)</a:t>
            </a:r>
          </a:p>
          <a:p>
            <a:pPr>
              <a:lnSpc>
                <a:spcPct val="90000"/>
              </a:lnSpc>
              <a:buNone/>
            </a:pPr>
            <a:r>
              <a:rPr lang="en-US" b="1" dirty="0" smtClean="0">
                <a:solidFill>
                  <a:srgbClr val="FF0000"/>
                </a:solidFill>
                <a:latin typeface="Courier New" pitchFamily="49" charset="0"/>
              </a:rPr>
              <a:t>5</a:t>
            </a:r>
          </a:p>
          <a:p>
            <a:pPr>
              <a:lnSpc>
                <a:spcPct val="90000"/>
              </a:lnSpc>
              <a:buNone/>
            </a:pPr>
            <a:r>
              <a:rPr lang="en-US" b="1" dirty="0" smtClean="0">
                <a:solidFill>
                  <a:srgbClr val="FF0000"/>
                </a:solidFill>
                <a:latin typeface="Courier New" pitchFamily="49" charset="0"/>
              </a:rPr>
              <a:t>&gt;&gt;&gt; </a:t>
            </a:r>
            <a:r>
              <a:rPr lang="en-US" b="1" dirty="0" err="1" smtClean="0">
                <a:solidFill>
                  <a:srgbClr val="FF0000"/>
                </a:solidFill>
                <a:latin typeface="Courier New" pitchFamily="49" charset="0"/>
              </a:rPr>
              <a:t>randrange</a:t>
            </a:r>
            <a:r>
              <a:rPr lang="en-US" b="1" dirty="0" smtClean="0">
                <a:solidFill>
                  <a:srgbClr val="FF0000"/>
                </a:solidFill>
                <a:latin typeface="Courier New" pitchFamily="49" charset="0"/>
              </a:rPr>
              <a:t>(1,6)</a:t>
            </a:r>
          </a:p>
          <a:p>
            <a:pPr>
              <a:lnSpc>
                <a:spcPct val="90000"/>
              </a:lnSpc>
              <a:buNone/>
            </a:pPr>
            <a:r>
              <a:rPr lang="en-US" b="1" dirty="0" smtClean="0">
                <a:solidFill>
                  <a:srgbClr val="FF0000"/>
                </a:solidFill>
                <a:latin typeface="Courier New" pitchFamily="49" charset="0"/>
              </a:rPr>
              <a:t>3</a:t>
            </a:r>
          </a:p>
          <a:p>
            <a:pPr>
              <a:lnSpc>
                <a:spcPct val="90000"/>
              </a:lnSpc>
              <a:buNone/>
            </a:pPr>
            <a:r>
              <a:rPr lang="en-US" b="1" dirty="0" smtClean="0">
                <a:solidFill>
                  <a:srgbClr val="FF0000"/>
                </a:solidFill>
                <a:latin typeface="Courier New" pitchFamily="49" charset="0"/>
              </a:rPr>
              <a:t>&gt;&gt;&gt; </a:t>
            </a:r>
            <a:r>
              <a:rPr lang="en-US" b="1" dirty="0" err="1" smtClean="0">
                <a:solidFill>
                  <a:srgbClr val="FF0000"/>
                </a:solidFill>
                <a:latin typeface="Courier New" pitchFamily="49" charset="0"/>
              </a:rPr>
              <a:t>randrange</a:t>
            </a:r>
            <a:r>
              <a:rPr lang="en-US" b="1" dirty="0" smtClean="0">
                <a:solidFill>
                  <a:srgbClr val="FF0000"/>
                </a:solidFill>
                <a:latin typeface="Courier New" pitchFamily="49" charset="0"/>
              </a:rPr>
              <a:t>(1,6)</a:t>
            </a:r>
          </a:p>
          <a:p>
            <a:pPr>
              <a:lnSpc>
                <a:spcPct val="90000"/>
              </a:lnSpc>
              <a:buNone/>
            </a:pPr>
            <a:r>
              <a:rPr lang="en-US" b="1" dirty="0" smtClean="0">
                <a:solidFill>
                  <a:srgbClr val="FF0000"/>
                </a:solidFill>
                <a:latin typeface="Courier New" pitchFamily="49" charset="0"/>
              </a:rPr>
              <a:t>2</a:t>
            </a:r>
          </a:p>
          <a:p>
            <a:pPr>
              <a:lnSpc>
                <a:spcPct val="90000"/>
              </a:lnSpc>
              <a:buNone/>
            </a:pPr>
            <a:r>
              <a:rPr lang="en-US" b="1" dirty="0" smtClean="0">
                <a:solidFill>
                  <a:srgbClr val="FF0000"/>
                </a:solidFill>
                <a:latin typeface="Courier New" pitchFamily="49" charset="0"/>
              </a:rPr>
              <a:t>&gt;&gt;&gt; </a:t>
            </a:r>
            <a:r>
              <a:rPr lang="en-US" b="1" dirty="0" err="1" smtClean="0">
                <a:solidFill>
                  <a:srgbClr val="FF0000"/>
                </a:solidFill>
                <a:latin typeface="Courier New" pitchFamily="49" charset="0"/>
              </a:rPr>
              <a:t>randrange</a:t>
            </a:r>
            <a:r>
              <a:rPr lang="en-US" b="1" dirty="0" smtClean="0">
                <a:solidFill>
                  <a:srgbClr val="FF0000"/>
                </a:solidFill>
                <a:latin typeface="Courier New" pitchFamily="49" charset="0"/>
              </a:rPr>
              <a:t>(1,6)</a:t>
            </a:r>
          </a:p>
          <a:p>
            <a:pPr>
              <a:lnSpc>
                <a:spcPct val="90000"/>
              </a:lnSpc>
              <a:buNone/>
            </a:pPr>
            <a:r>
              <a:rPr lang="en-US" b="1" dirty="0" smtClean="0">
                <a:solidFill>
                  <a:srgbClr val="FF0000"/>
                </a:solidFill>
                <a:latin typeface="Courier New" pitchFamily="49" charset="0"/>
              </a:rPr>
              <a:t>5</a:t>
            </a:r>
          </a:p>
          <a:p>
            <a:pPr>
              <a:lnSpc>
                <a:spcPct val="90000"/>
              </a:lnSpc>
              <a:buNone/>
            </a:pPr>
            <a:r>
              <a:rPr lang="en-US" b="1" dirty="0" smtClean="0">
                <a:solidFill>
                  <a:srgbClr val="FF0000"/>
                </a:solidFill>
                <a:latin typeface="Courier New" pitchFamily="49" charset="0"/>
              </a:rPr>
              <a:t>&gt;&gt;&gt; </a:t>
            </a:r>
            <a:r>
              <a:rPr lang="en-US" b="1" dirty="0" err="1" smtClean="0">
                <a:solidFill>
                  <a:srgbClr val="FF0000"/>
                </a:solidFill>
                <a:latin typeface="Courier New" pitchFamily="49" charset="0"/>
              </a:rPr>
              <a:t>randrange</a:t>
            </a:r>
            <a:r>
              <a:rPr lang="en-US" b="1" dirty="0" smtClean="0">
                <a:solidFill>
                  <a:srgbClr val="FF0000"/>
                </a:solidFill>
                <a:latin typeface="Courier New" pitchFamily="49" charset="0"/>
              </a:rPr>
              <a:t>(1,6)</a:t>
            </a:r>
          </a:p>
          <a:p>
            <a:pPr>
              <a:lnSpc>
                <a:spcPct val="90000"/>
              </a:lnSpc>
              <a:buNone/>
            </a:pPr>
            <a:r>
              <a:rPr lang="en-US" b="1" dirty="0" smtClean="0">
                <a:solidFill>
                  <a:srgbClr val="FF0000"/>
                </a:solidFill>
                <a:latin typeface="Courier New" pitchFamily="49" charset="0"/>
              </a:rPr>
              <a:t>5</a:t>
            </a:r>
          </a:p>
          <a:p>
            <a:pPr>
              <a:lnSpc>
                <a:spcPct val="90000"/>
              </a:lnSpc>
              <a:buNone/>
            </a:pPr>
            <a:r>
              <a:rPr lang="en-US" b="1" dirty="0" smtClean="0">
                <a:solidFill>
                  <a:srgbClr val="FF0000"/>
                </a:solidFill>
                <a:latin typeface="Courier New" pitchFamily="49" charset="0"/>
              </a:rPr>
              <a:t>&gt;&gt;&gt; </a:t>
            </a:r>
            <a:r>
              <a:rPr lang="en-US" b="1" dirty="0" err="1" smtClean="0">
                <a:solidFill>
                  <a:srgbClr val="FF0000"/>
                </a:solidFill>
                <a:latin typeface="Courier New" pitchFamily="49" charset="0"/>
              </a:rPr>
              <a:t>randrange</a:t>
            </a:r>
            <a:r>
              <a:rPr lang="en-US" b="1" dirty="0" smtClean="0">
                <a:solidFill>
                  <a:srgbClr val="FF0000"/>
                </a:solidFill>
                <a:latin typeface="Courier New" pitchFamily="49" charset="0"/>
              </a:rPr>
              <a:t>(1,6)</a:t>
            </a:r>
          </a:p>
          <a:p>
            <a:pPr>
              <a:lnSpc>
                <a:spcPct val="90000"/>
              </a:lnSpc>
              <a:buNone/>
            </a:pPr>
            <a:r>
              <a:rPr lang="en-US" b="1" dirty="0" smtClean="0">
                <a:solidFill>
                  <a:srgbClr val="FF0000"/>
                </a:solidFill>
                <a:latin typeface="Courier New" pitchFamily="49" charset="0"/>
              </a:rPr>
              <a:t>5</a:t>
            </a:r>
          </a:p>
          <a:p>
            <a:pPr>
              <a:lnSpc>
                <a:spcPct val="90000"/>
              </a:lnSpc>
              <a:buNone/>
            </a:pPr>
            <a:r>
              <a:rPr lang="en-US" b="1" dirty="0" smtClean="0">
                <a:solidFill>
                  <a:srgbClr val="FF0000"/>
                </a:solidFill>
                <a:latin typeface="Courier New" pitchFamily="49" charset="0"/>
              </a:rPr>
              <a:t>&gt;&gt;&gt; </a:t>
            </a:r>
            <a:r>
              <a:rPr lang="en-US" b="1" dirty="0" err="1" smtClean="0">
                <a:solidFill>
                  <a:srgbClr val="FF0000"/>
                </a:solidFill>
                <a:latin typeface="Courier New" pitchFamily="49" charset="0"/>
              </a:rPr>
              <a:t>randrange</a:t>
            </a:r>
            <a:r>
              <a:rPr lang="en-US" b="1" dirty="0" smtClean="0">
                <a:solidFill>
                  <a:srgbClr val="FF0000"/>
                </a:solidFill>
                <a:latin typeface="Courier New" pitchFamily="49" charset="0"/>
              </a:rPr>
              <a:t>(1,6)</a:t>
            </a:r>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76" y="1357298"/>
            <a:ext cx="8929718" cy="4286280"/>
          </a:xfrm>
        </p:spPr>
        <p:txBody>
          <a:bodyPr>
            <a:normAutofit/>
          </a:bodyPr>
          <a:lstStyle/>
          <a:p>
            <a:pPr algn="ctr">
              <a:buNone/>
            </a:pPr>
            <a:r>
              <a:rPr lang="en-IN" sz="2400" dirty="0" smtClean="0">
                <a:solidFill>
                  <a:srgbClr val="0070C0"/>
                </a:solidFill>
              </a:rPr>
              <a:t>The </a:t>
            </a:r>
            <a:r>
              <a:rPr lang="en-IN" sz="2400" dirty="0" err="1" smtClean="0">
                <a:solidFill>
                  <a:srgbClr val="0070C0"/>
                </a:solidFill>
              </a:rPr>
              <a:t>randint</a:t>
            </a:r>
            <a:r>
              <a:rPr lang="en-IN" sz="2400" dirty="0" smtClean="0">
                <a:solidFill>
                  <a:srgbClr val="0070C0"/>
                </a:solidFill>
              </a:rPr>
              <a:t>() Function</a:t>
            </a:r>
            <a:endParaRPr lang="en-US" sz="2400" dirty="0" smtClean="0"/>
          </a:p>
          <a:p>
            <a:pPr>
              <a:buNone/>
            </a:pPr>
            <a:endParaRPr lang="en-US" sz="2400" dirty="0" smtClean="0"/>
          </a:p>
          <a:p>
            <a:pPr>
              <a:buNone/>
            </a:pPr>
            <a:r>
              <a:rPr lang="en-US" sz="2400" dirty="0" smtClean="0">
                <a:solidFill>
                  <a:srgbClr val="7030A0"/>
                </a:solidFill>
                <a:latin typeface="Times New Roman" pitchFamily="18" charset="0"/>
                <a:cs typeface="Times New Roman" pitchFamily="18" charset="0"/>
              </a:rPr>
              <a:t>Each call to </a:t>
            </a:r>
            <a:r>
              <a:rPr lang="en-US" sz="2400" dirty="0" err="1" smtClean="0">
                <a:solidFill>
                  <a:srgbClr val="7030A0"/>
                </a:solidFill>
                <a:latin typeface="Times New Roman" pitchFamily="18" charset="0"/>
                <a:cs typeface="Times New Roman" pitchFamily="18" charset="0"/>
              </a:rPr>
              <a:t>randint</a:t>
            </a:r>
            <a:r>
              <a:rPr lang="en-US" sz="2400" dirty="0" smtClean="0">
                <a:solidFill>
                  <a:srgbClr val="7030A0"/>
                </a:solidFill>
                <a:latin typeface="Times New Roman" pitchFamily="18" charset="0"/>
                <a:cs typeface="Times New Roman" pitchFamily="18" charset="0"/>
              </a:rPr>
              <a:t>() generates a new pseudorandom int.</a:t>
            </a:r>
          </a:p>
          <a:p>
            <a:pPr>
              <a:buNone/>
            </a:pPr>
            <a:endParaRPr lang="en-IN" sz="2400" dirty="0" smtClean="0">
              <a:latin typeface="Times New Roman" pitchFamily="18" charset="0"/>
              <a:cs typeface="Times New Roman" pitchFamily="18" charset="0"/>
            </a:endParaRPr>
          </a:p>
          <a:p>
            <a:pPr>
              <a:buNone/>
            </a:pPr>
            <a:r>
              <a:rPr lang="en-IN" sz="2400" dirty="0" smtClean="0">
                <a:latin typeface="Times New Roman" pitchFamily="18" charset="0"/>
                <a:cs typeface="Times New Roman" pitchFamily="18" charset="0"/>
              </a:rPr>
              <a:t>&gt;&gt;&gt; </a:t>
            </a:r>
            <a:r>
              <a:rPr lang="en-IN" sz="2400" dirty="0" err="1" smtClean="0">
                <a:latin typeface="Times New Roman" pitchFamily="18" charset="0"/>
                <a:cs typeface="Times New Roman" pitchFamily="18" charset="0"/>
              </a:rPr>
              <a:t>random.randint</a:t>
            </a:r>
            <a:r>
              <a:rPr lang="en-IN" sz="2400" dirty="0" smtClean="0">
                <a:latin typeface="Times New Roman" pitchFamily="18" charset="0"/>
                <a:cs typeface="Times New Roman" pitchFamily="18" charset="0"/>
              </a:rPr>
              <a:t>(3,8)</a:t>
            </a:r>
          </a:p>
          <a:p>
            <a:pPr>
              <a:buNone/>
            </a:pPr>
            <a:r>
              <a:rPr lang="en-IN" sz="2400" dirty="0" smtClean="0">
                <a:solidFill>
                  <a:srgbClr val="7030A0"/>
                </a:solidFill>
                <a:latin typeface="Times New Roman" pitchFamily="18" charset="0"/>
                <a:cs typeface="Times New Roman" pitchFamily="18" charset="0"/>
              </a:rPr>
              <a:t>Output is: </a:t>
            </a:r>
          </a:p>
          <a:p>
            <a:pPr>
              <a:buNone/>
            </a:pPr>
            <a:r>
              <a:rPr lang="en-IN" sz="2400" dirty="0" smtClean="0">
                <a:solidFill>
                  <a:srgbClr val="FF0000"/>
                </a:solidFill>
                <a:latin typeface="Times New Roman" pitchFamily="18" charset="0"/>
                <a:cs typeface="Times New Roman" pitchFamily="18" charset="0"/>
              </a:rPr>
              <a:t>4</a:t>
            </a:r>
          </a:p>
          <a:p>
            <a:pPr>
              <a:buNone/>
            </a:pPr>
            <a:endParaRPr lang="en-IN" sz="2400" dirty="0" smtClean="0"/>
          </a:p>
          <a:p>
            <a:pPr>
              <a:buNone/>
            </a:pPr>
            <a:endParaRPr lang="en-IN"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a:bodyPr>
          <a:lstStyle/>
          <a:p>
            <a:pPr algn="just"/>
            <a:r>
              <a:rPr lang="en-US" sz="3600" dirty="0" smtClean="0"/>
              <a:t>The value 5 comes up over half the time, demonstrating the probabilistic nature of random numbers.</a:t>
            </a:r>
          </a:p>
          <a:p>
            <a:pPr algn="just"/>
            <a:r>
              <a:rPr lang="en-US" sz="3600" dirty="0" smtClean="0"/>
              <a:t>Over time, may or may not be this function will produce a uniform distribution, which means that all values will appear an approximately equal number of times.</a:t>
            </a:r>
          </a:p>
          <a:p>
            <a:pPr algn="just"/>
            <a:endParaRPr lang="en-IN" sz="3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236</TotalTime>
  <Words>626</Words>
  <Application>Microsoft Office PowerPoint</Application>
  <PresentationFormat>On-screen Show (4:3)</PresentationFormat>
  <Paragraphs>103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DEVELOP A SIMULATOR FOR  GENERATING RANDOM NUMBER BETWEEN 1 AND 6</vt:lpstr>
      <vt:lpstr>Prerequisite: </vt:lpstr>
      <vt:lpstr>ANS ?</vt:lpstr>
      <vt:lpstr>How to generator Random no</vt:lpstr>
      <vt:lpstr>Slide 5</vt:lpstr>
      <vt:lpstr>RandRange() Function</vt:lpstr>
      <vt:lpstr>Slide 7</vt:lpstr>
      <vt:lpstr>Slide 8</vt:lpstr>
      <vt:lpstr>Slide 9</vt:lpstr>
      <vt:lpstr>USES OF SIMULATION</vt:lpstr>
      <vt:lpstr>Slide 11</vt:lpstr>
      <vt:lpstr>CODING FOR SIMULATION OF DISE GENERATING 1 TO 6 NUMBER</vt:lpstr>
      <vt:lpstr>HOME ASSINGMENT</vt:lpstr>
      <vt:lpstr>Slide 14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MANOJ KUMAR</dc:creator>
  <cp:lastModifiedBy>Ultimate</cp:lastModifiedBy>
  <cp:revision>22</cp:revision>
  <dcterms:created xsi:type="dcterms:W3CDTF">2018-05-19T05:05:02Z</dcterms:created>
  <dcterms:modified xsi:type="dcterms:W3CDTF">2020-04-08T13:02:10Z</dcterms:modified>
</cp:coreProperties>
</file>